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8" Type="http://schemas.openxmlformats.org/officeDocument/2006/relationships/custom-properties" Target="docProps/custom.xml"/><Relationship Id="rId7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6" Type="http://schemas.openxmlformats.org/package/2006/relationships/metadata/core-properties" Target="docProps/core.xml"/><Relationship Id="rId5" Type="http://schemas.microsoft.com/office/2006/relationships/ui/extensibility" Target="customUI/customUI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</p:sldMasterIdLst>
  <p:notesMasterIdLst>
    <p:notesMasterId r:id="rId43"/>
  </p:notesMasterIdLst>
  <p:sldIdLst>
    <p:sldId id="257" r:id="rId8"/>
    <p:sldId id="265" r:id="rId9"/>
    <p:sldId id="305" r:id="rId10"/>
    <p:sldId id="304" r:id="rId11"/>
    <p:sldId id="261" r:id="rId12"/>
    <p:sldId id="290" r:id="rId13"/>
    <p:sldId id="291" r:id="rId14"/>
    <p:sldId id="294" r:id="rId15"/>
    <p:sldId id="295" r:id="rId16"/>
    <p:sldId id="296" r:id="rId17"/>
    <p:sldId id="297" r:id="rId18"/>
    <p:sldId id="262" r:id="rId19"/>
    <p:sldId id="299" r:id="rId20"/>
    <p:sldId id="300" r:id="rId21"/>
    <p:sldId id="298" r:id="rId22"/>
    <p:sldId id="273" r:id="rId23"/>
    <p:sldId id="263" r:id="rId24"/>
    <p:sldId id="276" r:id="rId25"/>
    <p:sldId id="301" r:id="rId26"/>
    <p:sldId id="281" r:id="rId27"/>
    <p:sldId id="275" r:id="rId28"/>
    <p:sldId id="280" r:id="rId29"/>
    <p:sldId id="302" r:id="rId30"/>
    <p:sldId id="303" r:id="rId31"/>
    <p:sldId id="283" r:id="rId32"/>
    <p:sldId id="286" r:id="rId33"/>
    <p:sldId id="285" r:id="rId34"/>
    <p:sldId id="287" r:id="rId35"/>
    <p:sldId id="288" r:id="rId36"/>
    <p:sldId id="266" r:id="rId37"/>
    <p:sldId id="289" r:id="rId38"/>
    <p:sldId id="277" r:id="rId39"/>
    <p:sldId id="306" r:id="rId40"/>
    <p:sldId id="264" r:id="rId41"/>
    <p:sldId id="307" r:id="rId42"/>
  </p:sldIdLst>
  <p:sldSz cx="12801600" cy="7200900"/>
  <p:notesSz cx="6858000" cy="9144000"/>
  <p:defaultTextStyle>
    <a:defPPr>
      <a:defRPr lang="en-US"/>
    </a:defPPr>
    <a:lvl1pPr marL="0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5409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10818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6227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21637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77046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32455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87864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43273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40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>
      <p:cViewPr varScale="1">
        <p:scale>
          <a:sx n="104" d="100"/>
          <a:sy n="104" d="100"/>
        </p:scale>
        <p:origin x="542" y="91"/>
      </p:cViewPr>
      <p:guideLst>
        <p:guide orient="horz" pos="2268"/>
        <p:guide pos="40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C752-4409-462C-B859-8A2188010FC5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047F9-67D0-4049-BB59-F36223807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55409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10818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66227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221637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77046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32455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87864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443273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2" y="2236950"/>
            <a:ext cx="10881360" cy="15435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2" y="4080510"/>
            <a:ext cx="8961120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0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42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23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04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85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6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46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0" y="288370"/>
            <a:ext cx="2880360" cy="61441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288370"/>
            <a:ext cx="8427720" cy="61441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9" y="4627247"/>
            <a:ext cx="10881360" cy="1430178"/>
          </a:xfrm>
        </p:spPr>
        <p:txBody>
          <a:bodyPr anchor="t"/>
          <a:lstStyle>
            <a:lvl1pPr algn="l">
              <a:defRPr sz="5124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9" y="3052049"/>
            <a:ext cx="10881360" cy="1575196"/>
          </a:xfrm>
        </p:spPr>
        <p:txBody>
          <a:bodyPr anchor="b"/>
          <a:lstStyle>
            <a:lvl1pPr marL="0" indent="0">
              <a:buNone/>
              <a:defRPr sz="2510">
                <a:solidFill>
                  <a:schemeClr val="tx1">
                    <a:tint val="75000"/>
                  </a:schemeClr>
                </a:solidFill>
              </a:defRPr>
            </a:lvl1pPr>
            <a:lvl2pPr marL="580847" indent="0">
              <a:buNone/>
              <a:defRPr sz="2301">
                <a:solidFill>
                  <a:schemeClr val="tx1">
                    <a:tint val="75000"/>
                  </a:schemeClr>
                </a:solidFill>
              </a:defRPr>
            </a:lvl2pPr>
            <a:lvl3pPr marL="1161693" indent="0">
              <a:buNone/>
              <a:defRPr sz="1987">
                <a:solidFill>
                  <a:schemeClr val="tx1">
                    <a:tint val="75000"/>
                  </a:schemeClr>
                </a:solidFill>
              </a:defRPr>
            </a:lvl3pPr>
            <a:lvl4pPr marL="1742540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4pPr>
            <a:lvl5pPr marL="2323388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5pPr>
            <a:lvl6pPr marL="2904235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6pPr>
            <a:lvl7pPr marL="3485081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7pPr>
            <a:lvl8pPr marL="4065928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8pPr>
            <a:lvl9pPr marL="4646775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1" y="1680214"/>
            <a:ext cx="5654040" cy="4752261"/>
          </a:xfrm>
        </p:spPr>
        <p:txBody>
          <a:bodyPr/>
          <a:lstStyle>
            <a:lvl1pPr>
              <a:defRPr sz="3556"/>
            </a:lvl1pPr>
            <a:lvl2pPr>
              <a:defRPr sz="3137"/>
            </a:lvl2pPr>
            <a:lvl3pPr>
              <a:defRPr sz="2510"/>
            </a:lvl3pPr>
            <a:lvl4pPr>
              <a:defRPr sz="2301"/>
            </a:lvl4pPr>
            <a:lvl5pPr>
              <a:defRPr sz="2301"/>
            </a:lvl5pPr>
            <a:lvl6pPr>
              <a:defRPr sz="2301"/>
            </a:lvl6pPr>
            <a:lvl7pPr>
              <a:defRPr sz="2301"/>
            </a:lvl7pPr>
            <a:lvl8pPr>
              <a:defRPr sz="2301"/>
            </a:lvl8pPr>
            <a:lvl9pPr>
              <a:defRPr sz="23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7479" y="1680214"/>
            <a:ext cx="5654040" cy="4752261"/>
          </a:xfrm>
        </p:spPr>
        <p:txBody>
          <a:bodyPr/>
          <a:lstStyle>
            <a:lvl1pPr>
              <a:defRPr sz="3556"/>
            </a:lvl1pPr>
            <a:lvl2pPr>
              <a:defRPr sz="3137"/>
            </a:lvl2pPr>
            <a:lvl3pPr>
              <a:defRPr sz="2510"/>
            </a:lvl3pPr>
            <a:lvl4pPr>
              <a:defRPr sz="2301"/>
            </a:lvl4pPr>
            <a:lvl5pPr>
              <a:defRPr sz="2301"/>
            </a:lvl5pPr>
            <a:lvl6pPr>
              <a:defRPr sz="2301"/>
            </a:lvl6pPr>
            <a:lvl7pPr>
              <a:defRPr sz="2301"/>
            </a:lvl7pPr>
            <a:lvl8pPr>
              <a:defRPr sz="2301"/>
            </a:lvl8pPr>
            <a:lvl9pPr>
              <a:defRPr sz="23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79" y="1611872"/>
            <a:ext cx="5656264" cy="671751"/>
          </a:xfrm>
        </p:spPr>
        <p:txBody>
          <a:bodyPr anchor="b"/>
          <a:lstStyle>
            <a:lvl1pPr marL="0" indent="0">
              <a:buNone/>
              <a:defRPr sz="3137" b="1"/>
            </a:lvl1pPr>
            <a:lvl2pPr marL="580847" indent="0">
              <a:buNone/>
              <a:defRPr sz="2510" b="1"/>
            </a:lvl2pPr>
            <a:lvl3pPr marL="1161693" indent="0">
              <a:buNone/>
              <a:defRPr sz="2301" b="1"/>
            </a:lvl3pPr>
            <a:lvl4pPr marL="1742540" indent="0">
              <a:buNone/>
              <a:defRPr sz="1987" b="1"/>
            </a:lvl4pPr>
            <a:lvl5pPr marL="2323388" indent="0">
              <a:buNone/>
              <a:defRPr sz="1987" b="1"/>
            </a:lvl5pPr>
            <a:lvl6pPr marL="2904235" indent="0">
              <a:buNone/>
              <a:defRPr sz="1987" b="1"/>
            </a:lvl6pPr>
            <a:lvl7pPr marL="3485081" indent="0">
              <a:buNone/>
              <a:defRPr sz="1987" b="1"/>
            </a:lvl7pPr>
            <a:lvl8pPr marL="4065928" indent="0">
              <a:buNone/>
              <a:defRPr sz="1987" b="1"/>
            </a:lvl8pPr>
            <a:lvl9pPr marL="4646775" indent="0">
              <a:buNone/>
              <a:defRPr sz="19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79" y="2283619"/>
            <a:ext cx="5656264" cy="4148852"/>
          </a:xfrm>
        </p:spPr>
        <p:txBody>
          <a:bodyPr/>
          <a:lstStyle>
            <a:lvl1pPr>
              <a:defRPr sz="3137"/>
            </a:lvl1pPr>
            <a:lvl2pPr>
              <a:defRPr sz="2510"/>
            </a:lvl2pPr>
            <a:lvl3pPr>
              <a:defRPr sz="2301"/>
            </a:lvl3pPr>
            <a:lvl4pPr>
              <a:defRPr sz="1987"/>
            </a:lvl4pPr>
            <a:lvl5pPr>
              <a:defRPr sz="1987"/>
            </a:lvl5pPr>
            <a:lvl6pPr>
              <a:defRPr sz="1987"/>
            </a:lvl6pPr>
            <a:lvl7pPr>
              <a:defRPr sz="1987"/>
            </a:lvl7pPr>
            <a:lvl8pPr>
              <a:defRPr sz="1987"/>
            </a:lvl8pPr>
            <a:lvl9pPr>
              <a:defRPr sz="19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8" y="1611872"/>
            <a:ext cx="5658485" cy="671751"/>
          </a:xfrm>
        </p:spPr>
        <p:txBody>
          <a:bodyPr anchor="b"/>
          <a:lstStyle>
            <a:lvl1pPr marL="0" indent="0">
              <a:buNone/>
              <a:defRPr sz="3137" b="1"/>
            </a:lvl1pPr>
            <a:lvl2pPr marL="580847" indent="0">
              <a:buNone/>
              <a:defRPr sz="2510" b="1"/>
            </a:lvl2pPr>
            <a:lvl3pPr marL="1161693" indent="0">
              <a:buNone/>
              <a:defRPr sz="2301" b="1"/>
            </a:lvl3pPr>
            <a:lvl4pPr marL="1742540" indent="0">
              <a:buNone/>
              <a:defRPr sz="1987" b="1"/>
            </a:lvl4pPr>
            <a:lvl5pPr marL="2323388" indent="0">
              <a:buNone/>
              <a:defRPr sz="1987" b="1"/>
            </a:lvl5pPr>
            <a:lvl6pPr marL="2904235" indent="0">
              <a:buNone/>
              <a:defRPr sz="1987" b="1"/>
            </a:lvl6pPr>
            <a:lvl7pPr marL="3485081" indent="0">
              <a:buNone/>
              <a:defRPr sz="1987" b="1"/>
            </a:lvl7pPr>
            <a:lvl8pPr marL="4065928" indent="0">
              <a:buNone/>
              <a:defRPr sz="1987" b="1"/>
            </a:lvl8pPr>
            <a:lvl9pPr marL="4646775" indent="0">
              <a:buNone/>
              <a:defRPr sz="19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8" y="2283619"/>
            <a:ext cx="5658485" cy="4148852"/>
          </a:xfrm>
        </p:spPr>
        <p:txBody>
          <a:bodyPr/>
          <a:lstStyle>
            <a:lvl1pPr>
              <a:defRPr sz="3137"/>
            </a:lvl1pPr>
            <a:lvl2pPr>
              <a:defRPr sz="2510"/>
            </a:lvl2pPr>
            <a:lvl3pPr>
              <a:defRPr sz="2301"/>
            </a:lvl3pPr>
            <a:lvl4pPr>
              <a:defRPr sz="1987"/>
            </a:lvl4pPr>
            <a:lvl5pPr>
              <a:defRPr sz="1987"/>
            </a:lvl5pPr>
            <a:lvl6pPr>
              <a:defRPr sz="1987"/>
            </a:lvl6pPr>
            <a:lvl7pPr>
              <a:defRPr sz="1987"/>
            </a:lvl7pPr>
            <a:lvl8pPr>
              <a:defRPr sz="1987"/>
            </a:lvl8pPr>
            <a:lvl9pPr>
              <a:defRPr sz="19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3" y="286705"/>
            <a:ext cx="4211638" cy="1220153"/>
          </a:xfrm>
        </p:spPr>
        <p:txBody>
          <a:bodyPr anchor="b"/>
          <a:lstStyle>
            <a:lvl1pPr algn="l">
              <a:defRPr sz="251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0" y="286707"/>
            <a:ext cx="7156450" cy="6145769"/>
          </a:xfrm>
        </p:spPr>
        <p:txBody>
          <a:bodyPr/>
          <a:lstStyle>
            <a:lvl1pPr>
              <a:defRPr sz="4079"/>
            </a:lvl1pPr>
            <a:lvl2pPr>
              <a:defRPr sz="3556"/>
            </a:lvl2pPr>
            <a:lvl3pPr>
              <a:defRPr sz="3137"/>
            </a:lvl3pPr>
            <a:lvl4pPr>
              <a:defRPr sz="2510"/>
            </a:lvl4pPr>
            <a:lvl5pPr>
              <a:defRPr sz="2510"/>
            </a:lvl5pPr>
            <a:lvl6pPr>
              <a:defRPr sz="2510"/>
            </a:lvl6pPr>
            <a:lvl7pPr>
              <a:defRPr sz="2510"/>
            </a:lvl7pPr>
            <a:lvl8pPr>
              <a:defRPr sz="2510"/>
            </a:lvl8pPr>
            <a:lvl9pPr>
              <a:defRPr sz="25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3" y="1506857"/>
            <a:ext cx="4211638" cy="4925616"/>
          </a:xfrm>
        </p:spPr>
        <p:txBody>
          <a:bodyPr/>
          <a:lstStyle>
            <a:lvl1pPr marL="0" indent="0">
              <a:buNone/>
              <a:defRPr sz="1882"/>
            </a:lvl1pPr>
            <a:lvl2pPr marL="580847" indent="0">
              <a:buNone/>
              <a:defRPr sz="1569"/>
            </a:lvl2pPr>
            <a:lvl3pPr marL="1161693" indent="0">
              <a:buNone/>
              <a:defRPr sz="1255"/>
            </a:lvl3pPr>
            <a:lvl4pPr marL="1742540" indent="0">
              <a:buNone/>
              <a:defRPr sz="1150"/>
            </a:lvl4pPr>
            <a:lvl5pPr marL="2323388" indent="0">
              <a:buNone/>
              <a:defRPr sz="1150"/>
            </a:lvl5pPr>
            <a:lvl6pPr marL="2904235" indent="0">
              <a:buNone/>
              <a:defRPr sz="1150"/>
            </a:lvl6pPr>
            <a:lvl7pPr marL="3485081" indent="0">
              <a:buNone/>
              <a:defRPr sz="1150"/>
            </a:lvl7pPr>
            <a:lvl8pPr marL="4065928" indent="0">
              <a:buNone/>
              <a:defRPr sz="1150"/>
            </a:lvl8pPr>
            <a:lvl9pPr marL="4646775" indent="0">
              <a:buNone/>
              <a:defRPr sz="1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4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5040631"/>
            <a:ext cx="7680960" cy="595074"/>
          </a:xfrm>
        </p:spPr>
        <p:txBody>
          <a:bodyPr anchor="b"/>
          <a:lstStyle>
            <a:lvl1pPr algn="l">
              <a:defRPr sz="251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643413"/>
            <a:ext cx="7680960" cy="4320540"/>
          </a:xfrm>
        </p:spPr>
        <p:txBody>
          <a:bodyPr/>
          <a:lstStyle>
            <a:lvl1pPr marL="0" indent="0">
              <a:buNone/>
              <a:defRPr sz="4079"/>
            </a:lvl1pPr>
            <a:lvl2pPr marL="580847" indent="0">
              <a:buNone/>
              <a:defRPr sz="3556"/>
            </a:lvl2pPr>
            <a:lvl3pPr marL="1161693" indent="0">
              <a:buNone/>
              <a:defRPr sz="3137"/>
            </a:lvl3pPr>
            <a:lvl4pPr marL="1742540" indent="0">
              <a:buNone/>
              <a:defRPr sz="2510"/>
            </a:lvl4pPr>
            <a:lvl5pPr marL="2323388" indent="0">
              <a:buNone/>
              <a:defRPr sz="2510"/>
            </a:lvl5pPr>
            <a:lvl6pPr marL="2904235" indent="0">
              <a:buNone/>
              <a:defRPr sz="2510"/>
            </a:lvl6pPr>
            <a:lvl7pPr marL="3485081" indent="0">
              <a:buNone/>
              <a:defRPr sz="2510"/>
            </a:lvl7pPr>
            <a:lvl8pPr marL="4065928" indent="0">
              <a:buNone/>
              <a:defRPr sz="2510"/>
            </a:lvl8pPr>
            <a:lvl9pPr marL="4646775" indent="0">
              <a:buNone/>
              <a:defRPr sz="251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5635705"/>
            <a:ext cx="7680960" cy="845106"/>
          </a:xfrm>
        </p:spPr>
        <p:txBody>
          <a:bodyPr/>
          <a:lstStyle>
            <a:lvl1pPr marL="0" indent="0">
              <a:buNone/>
              <a:defRPr sz="1882"/>
            </a:lvl1pPr>
            <a:lvl2pPr marL="580847" indent="0">
              <a:buNone/>
              <a:defRPr sz="1569"/>
            </a:lvl2pPr>
            <a:lvl3pPr marL="1161693" indent="0">
              <a:buNone/>
              <a:defRPr sz="1255"/>
            </a:lvl3pPr>
            <a:lvl4pPr marL="1742540" indent="0">
              <a:buNone/>
              <a:defRPr sz="1150"/>
            </a:lvl4pPr>
            <a:lvl5pPr marL="2323388" indent="0">
              <a:buNone/>
              <a:defRPr sz="1150"/>
            </a:lvl5pPr>
            <a:lvl6pPr marL="2904235" indent="0">
              <a:buNone/>
              <a:defRPr sz="1150"/>
            </a:lvl6pPr>
            <a:lvl7pPr marL="3485081" indent="0">
              <a:buNone/>
              <a:defRPr sz="1150"/>
            </a:lvl7pPr>
            <a:lvl8pPr marL="4065928" indent="0">
              <a:buNone/>
              <a:defRPr sz="1150"/>
            </a:lvl8pPr>
            <a:lvl9pPr marL="4646775" indent="0">
              <a:buNone/>
              <a:defRPr sz="1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1" y="288369"/>
            <a:ext cx="11521440" cy="1200150"/>
          </a:xfrm>
          <a:prstGeom prst="rect">
            <a:avLst/>
          </a:prstGeom>
        </p:spPr>
        <p:txBody>
          <a:bodyPr vert="horz" lIns="111082" tIns="55541" rIns="111082" bIns="555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1" y="1680214"/>
            <a:ext cx="11521440" cy="4752261"/>
          </a:xfrm>
          <a:prstGeom prst="rect">
            <a:avLst/>
          </a:prstGeom>
        </p:spPr>
        <p:txBody>
          <a:bodyPr vert="horz" lIns="111082" tIns="55541" rIns="111082" bIns="555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2" y="6674168"/>
            <a:ext cx="2987040" cy="383382"/>
          </a:xfrm>
          <a:prstGeom prst="rect">
            <a:avLst/>
          </a:prstGeom>
        </p:spPr>
        <p:txBody>
          <a:bodyPr vert="horz" lIns="111082" tIns="55541" rIns="111082" bIns="55541" rtlCol="0" anchor="ctr"/>
          <a:lstStyle>
            <a:lvl1pPr algn="l">
              <a:defRPr sz="15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C9FEE-057E-4068-9298-9299AABF338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1" y="6674168"/>
            <a:ext cx="4053840" cy="383382"/>
          </a:xfrm>
          <a:prstGeom prst="rect">
            <a:avLst/>
          </a:prstGeom>
        </p:spPr>
        <p:txBody>
          <a:bodyPr vert="horz" lIns="111082" tIns="55541" rIns="111082" bIns="55541" rtlCol="0" anchor="ctr"/>
          <a:lstStyle>
            <a:lvl1pPr algn="ctr">
              <a:defRPr sz="15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6674168"/>
            <a:ext cx="2987040" cy="383382"/>
          </a:xfrm>
          <a:prstGeom prst="rect">
            <a:avLst/>
          </a:prstGeom>
        </p:spPr>
        <p:txBody>
          <a:bodyPr vert="horz" lIns="111082" tIns="55541" rIns="111082" bIns="55541" rtlCol="0" anchor="ctr"/>
          <a:lstStyle>
            <a:lvl1pPr algn="r">
              <a:defRPr sz="15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2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61693" rtl="0" eaLnBrk="1" latinLnBrk="0" hangingPunct="1">
        <a:spcBef>
          <a:spcPct val="0"/>
        </a:spcBef>
        <a:buNone/>
        <a:defRPr sz="56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5635" indent="-435635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4079" kern="1200">
          <a:solidFill>
            <a:schemeClr val="tx1"/>
          </a:solidFill>
          <a:latin typeface="+mn-lt"/>
          <a:ea typeface="+mn-ea"/>
          <a:cs typeface="+mn-cs"/>
        </a:defRPr>
      </a:lvl1pPr>
      <a:lvl2pPr marL="943876" indent="-363030" algn="l" defTabSz="1161693" rtl="0" eaLnBrk="1" latinLnBrk="0" hangingPunct="1">
        <a:spcBef>
          <a:spcPct val="20000"/>
        </a:spcBef>
        <a:buFont typeface="Arial" panose="020B0604020202020204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2pPr>
      <a:lvl3pPr marL="1452118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3pPr>
      <a:lvl4pPr marL="2032965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–"/>
        <a:defRPr sz="2510" kern="1200">
          <a:solidFill>
            <a:schemeClr val="tx1"/>
          </a:solidFill>
          <a:latin typeface="+mn-lt"/>
          <a:ea typeface="+mn-ea"/>
          <a:cs typeface="+mn-cs"/>
        </a:defRPr>
      </a:lvl4pPr>
      <a:lvl5pPr marL="2613812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»"/>
        <a:defRPr sz="2510" kern="1200">
          <a:solidFill>
            <a:schemeClr val="tx1"/>
          </a:solidFill>
          <a:latin typeface="+mn-lt"/>
          <a:ea typeface="+mn-ea"/>
          <a:cs typeface="+mn-cs"/>
        </a:defRPr>
      </a:lvl5pPr>
      <a:lvl6pPr marL="3194659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6pPr>
      <a:lvl7pPr marL="3775505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7pPr>
      <a:lvl8pPr marL="4356352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8pPr>
      <a:lvl9pPr marL="4937200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1pPr>
      <a:lvl2pPr marL="580847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2pPr>
      <a:lvl3pPr marL="1161693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3pPr>
      <a:lvl4pPr marL="1742540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4pPr>
      <a:lvl5pPr marL="2323388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5pPr>
      <a:lvl6pPr marL="2904235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6pPr>
      <a:lvl7pPr marL="3485081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7pPr>
      <a:lvl8pPr marL="4065928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8pPr>
      <a:lvl9pPr marL="4646775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.xml"/><Relationship Id="rId7" Type="http://schemas.openxmlformats.org/officeDocument/2006/relationships/slide" Target="slide2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10" Type="http://schemas.openxmlformats.org/officeDocument/2006/relationships/slide" Target="slide34.xml"/><Relationship Id="rId4" Type="http://schemas.openxmlformats.org/officeDocument/2006/relationships/slide" Target="slide5.xml"/><Relationship Id="rId9" Type="http://schemas.openxmlformats.org/officeDocument/2006/relationships/slide" Target="slide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40000"/>
            <a:ext cx="10080000" cy="612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540000"/>
            <a:ext cx="9360000" cy="6120000"/>
          </a:xfrm>
        </p:spPr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Содержание</a:t>
            </a:r>
            <a:r>
              <a:rPr lang="en-US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en-US" sz="3765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en-US" sz="3765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3" action="ppaction://hlinksldjump"/>
              </a:rPr>
              <a:t>Методологии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 err="1">
                <a:solidFill>
                  <a:srgbClr val="002060"/>
                </a:solidFill>
                <a:latin typeface="Bookman Old Style" panose="02050604050505020204" pitchFamily="18" charset="0"/>
                <a:hlinkClick r:id="rId4" action="ppaction://hlinksldjump"/>
              </a:rPr>
              <a:t>Scrum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 err="1">
                <a:solidFill>
                  <a:srgbClr val="002060"/>
                </a:solidFill>
                <a:latin typeface="Bookman Old Style" panose="02050604050505020204" pitchFamily="18" charset="0"/>
                <a:hlinkClick r:id="rId5" action="ppaction://hlinksldjump"/>
              </a:rPr>
              <a:t>Kanban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 err="1">
                <a:solidFill>
                  <a:srgbClr val="002060"/>
                </a:solidFill>
                <a:latin typeface="Bookman Old Style" panose="02050604050505020204" pitchFamily="18" charset="0"/>
                <a:hlinkClick r:id="rId6" action="ppaction://hlinksldjump"/>
              </a:rPr>
              <a:t>Jira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7" action="ppaction://hlinksldjump"/>
              </a:rPr>
              <a:t>Отчеты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8" action="ppaction://hlinksldjump"/>
              </a:rPr>
              <a:t>Плагины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</a:t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9" action="ppaction://hlinksldjump"/>
              </a:rPr>
              <a:t>Достоинства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10" action="ppaction://hlinksldjump"/>
              </a:rPr>
              <a:t>Недостатки</a:t>
            </a:r>
            <a:endParaRPr lang="en-US" sz="31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Спринт </a:t>
            </a:r>
            <a:r>
              <a:rPr lang="ru-RU" dirty="0" smtClean="0"/>
              <a:t>состоит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/>
              <a:t>Планирование. Команда проверяет задачи в </a:t>
            </a:r>
            <a:r>
              <a:rPr lang="ru-RU" sz="2000" dirty="0" err="1"/>
              <a:t>бэклоге</a:t>
            </a:r>
            <a:r>
              <a:rPr lang="ru-RU" sz="2000" dirty="0"/>
              <a:t> и выбирает самые приоритетные. На спринт берут столько задач, сколько успеют сделать.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Выполнение</a:t>
            </a:r>
            <a:r>
              <a:rPr lang="ru-RU" sz="2000" dirty="0"/>
              <a:t>. В идеальной команде специалисты работают параллельно: пока программист создает код, </a:t>
            </a:r>
            <a:r>
              <a:rPr lang="ru-RU" sz="2000" dirty="0" err="1"/>
              <a:t>тестировщик</a:t>
            </a:r>
            <a:r>
              <a:rPr lang="ru-RU" sz="2000" dirty="0"/>
              <a:t> пишет к нему тесты, а технический </a:t>
            </a:r>
            <a:r>
              <a:rPr lang="ru-RU" sz="2000" dirty="0" smtClean="0"/>
              <a:t>писатель – </a:t>
            </a:r>
            <a:r>
              <a:rPr lang="ru-RU" sz="2000" dirty="0"/>
              <a:t>документацию.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Релиз</a:t>
            </a:r>
            <a:r>
              <a:rPr lang="ru-RU" sz="2000" dirty="0"/>
              <a:t>. Команда представляет результаты своей работы миру. К моменту каждого релиза продукт должен быть работоспособным, полезным для пользователя и более совершенным, чем до спринта. Больше про эти требования я написал в статье про </a:t>
            </a:r>
            <a:r>
              <a:rPr lang="ru-RU" sz="2000" dirty="0" err="1"/>
              <a:t>Agile</a:t>
            </a:r>
            <a:r>
              <a:rPr lang="ru-RU" sz="2000" dirty="0"/>
              <a:t>.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Ретроспектива</a:t>
            </a:r>
            <a:r>
              <a:rPr lang="ru-RU" sz="2000" dirty="0"/>
              <a:t>. Команда обсуждает спринт и возникшие проблемы. Все вместе думают, как улучшить работу и сделать в следующем спринте больше.</a:t>
            </a:r>
          </a:p>
        </p:txBody>
      </p:sp>
    </p:spTree>
    <p:extLst>
      <p:ext uri="{BB962C8B-B14F-4D97-AF65-F5344CB8AC3E}">
        <p14:creationId xmlns:p14="http://schemas.microsoft.com/office/powerpoint/2010/main" val="12554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Meeting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347" dirty="0"/>
              <a:t>В процессе разработки, каждый день, происходит короткая встреча команды. Основная </a:t>
            </a:r>
            <a:r>
              <a:rPr lang="ru-RU" sz="3347" dirty="0" smtClean="0"/>
              <a:t>цель –</a:t>
            </a:r>
            <a:r>
              <a:rPr lang="ru-RU" sz="3347" dirty="0"/>
              <a:t> </a:t>
            </a:r>
            <a:r>
              <a:rPr lang="ru-RU" sz="3347" dirty="0" smtClean="0"/>
              <a:t>поделится </a:t>
            </a:r>
            <a:r>
              <a:rPr lang="ru-RU" sz="3347" dirty="0"/>
              <a:t>опытом и оценить как проходит процесс разработки. На этой встречи каждый член команды отвечает на три вопроса: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3347" dirty="0"/>
              <a:t>Что было сделано вчера;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3347" dirty="0"/>
              <a:t>Что будет сделано сегодня;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3347" dirty="0"/>
              <a:t>Какие есть проблемы?</a:t>
            </a:r>
          </a:p>
          <a:p>
            <a:pPr marL="0" indent="0" algn="just">
              <a:buNone/>
            </a:pPr>
            <a:r>
              <a:rPr lang="ru-RU" sz="3347" dirty="0" err="1"/>
              <a:t>Scrum</a:t>
            </a:r>
            <a:r>
              <a:rPr lang="ru-RU" sz="3347" dirty="0"/>
              <a:t> </a:t>
            </a:r>
            <a:r>
              <a:rPr lang="ru-RU" sz="3347" dirty="0" err="1"/>
              <a:t>master</a:t>
            </a:r>
            <a:r>
              <a:rPr lang="ru-RU" sz="3347" dirty="0"/>
              <a:t> контролирует процесс встречи</a:t>
            </a:r>
          </a:p>
        </p:txBody>
      </p:sp>
    </p:spTree>
    <p:extLst>
      <p:ext uri="{BB962C8B-B14F-4D97-AF65-F5344CB8AC3E}">
        <p14:creationId xmlns:p14="http://schemas.microsoft.com/office/powerpoint/2010/main" val="35345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19999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19999"/>
            <a:ext cx="12081600" cy="1799999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Kanban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9"/>
          <a:stretch/>
        </p:blipFill>
        <p:spPr>
          <a:xfrm>
            <a:off x="1562100" y="1598565"/>
            <a:ext cx="9677400" cy="4003770"/>
          </a:xfrm>
        </p:spPr>
      </p:pic>
    </p:spTree>
    <p:extLst>
      <p:ext uri="{BB962C8B-B14F-4D97-AF65-F5344CB8AC3E}">
        <p14:creationId xmlns:p14="http://schemas.microsoft.com/office/powerpoint/2010/main" val="31171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38238"/>
            <a:ext cx="9753600" cy="4924425"/>
          </a:xfrm>
        </p:spPr>
      </p:pic>
    </p:spTree>
    <p:extLst>
      <p:ext uri="{BB962C8B-B14F-4D97-AF65-F5344CB8AC3E}">
        <p14:creationId xmlns:p14="http://schemas.microsoft.com/office/powerpoint/2010/main" val="36766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395413"/>
            <a:ext cx="8324850" cy="4410075"/>
          </a:xfrm>
        </p:spPr>
      </p:pic>
    </p:spTree>
    <p:extLst>
      <p:ext uri="{BB962C8B-B14F-4D97-AF65-F5344CB8AC3E}">
        <p14:creationId xmlns:p14="http://schemas.microsoft.com/office/powerpoint/2010/main" val="37444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595" y="588607"/>
            <a:ext cx="11294411" cy="60236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/>
              <a:t>Поскольку выраженных спринтов нет, появляются особенности: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Новые задачи добавляют в любое время. Если нужно срочно что-то сделать, команда не ждет следующего спринта;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Задача остается в работе сколько угодно долго, пока команда не закончит ее или не отменит.</a:t>
            </a:r>
          </a:p>
        </p:txBody>
      </p:sp>
    </p:spTree>
    <p:extLst>
      <p:ext uri="{BB962C8B-B14F-4D97-AF65-F5344CB8AC3E}">
        <p14:creationId xmlns:p14="http://schemas.microsoft.com/office/powerpoint/2010/main" val="33390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Jira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Бизнес процесс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73" y="1713031"/>
            <a:ext cx="5423655" cy="5487870"/>
          </a:xfrm>
        </p:spPr>
      </p:pic>
    </p:spTree>
    <p:extLst>
      <p:ext uri="{BB962C8B-B14F-4D97-AF65-F5344CB8AC3E}">
        <p14:creationId xmlns:p14="http://schemas.microsoft.com/office/powerpoint/2010/main" val="39720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78" y="1381623"/>
            <a:ext cx="9026645" cy="5819277"/>
          </a:xfrm>
        </p:spPr>
      </p:pic>
    </p:spTree>
    <p:extLst>
      <p:ext uri="{BB962C8B-B14F-4D97-AF65-F5344CB8AC3E}">
        <p14:creationId xmlns:p14="http://schemas.microsoft.com/office/powerpoint/2010/main" val="36101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Методологии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Бэклог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376314"/>
            <a:ext cx="12801601" cy="2924504"/>
          </a:xfrm>
        </p:spPr>
      </p:pic>
    </p:spTree>
    <p:extLst>
      <p:ext uri="{BB962C8B-B14F-4D97-AF65-F5344CB8AC3E}">
        <p14:creationId xmlns:p14="http://schemas.microsoft.com/office/powerpoint/2010/main" val="9930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Доска </a:t>
            </a:r>
            <a:r>
              <a:rPr lang="en-US" dirty="0" smtClean="0"/>
              <a:t>Kanban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0" y="3495563"/>
            <a:ext cx="11441360" cy="370576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04456" cy="33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 карточек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2334"/>
            <a:ext cx="12801601" cy="3231606"/>
          </a:xfrm>
        </p:spPr>
      </p:pic>
    </p:spTree>
    <p:extLst>
      <p:ext uri="{BB962C8B-B14F-4D97-AF65-F5344CB8AC3E}">
        <p14:creationId xmlns:p14="http://schemas.microsoft.com/office/powerpoint/2010/main" val="30209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Дорожки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26197"/>
            <a:ext cx="12801602" cy="4423880"/>
          </a:xfrm>
        </p:spPr>
      </p:pic>
    </p:spTree>
    <p:extLst>
      <p:ext uri="{BB962C8B-B14F-4D97-AF65-F5344CB8AC3E}">
        <p14:creationId xmlns:p14="http://schemas.microsoft.com/office/powerpoint/2010/main" val="34634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Фильтры </a:t>
            </a:r>
            <a:r>
              <a:rPr lang="en-US" dirty="0" smtClean="0"/>
              <a:t>JQL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969"/>
            <a:ext cx="12801600" cy="4168335"/>
          </a:xfrm>
        </p:spPr>
      </p:pic>
    </p:spTree>
    <p:extLst>
      <p:ext uri="{BB962C8B-B14F-4D97-AF65-F5344CB8AC3E}">
        <p14:creationId xmlns:p14="http://schemas.microsoft.com/office/powerpoint/2010/main" val="36439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Учет 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32" y="1531262"/>
            <a:ext cx="4077137" cy="5669638"/>
          </a:xfrm>
        </p:spPr>
      </p:pic>
    </p:spTree>
    <p:extLst>
      <p:ext uri="{BB962C8B-B14F-4D97-AF65-F5344CB8AC3E}">
        <p14:creationId xmlns:p14="http://schemas.microsoft.com/office/powerpoint/2010/main" val="28848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Отчеты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Отчет в виде круговой диаграммы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77" y="1692391"/>
            <a:ext cx="5020647" cy="5508509"/>
          </a:xfrm>
        </p:spPr>
      </p:pic>
    </p:spTree>
    <p:extLst>
      <p:ext uri="{BB962C8B-B14F-4D97-AF65-F5344CB8AC3E}">
        <p14:creationId xmlns:p14="http://schemas.microsoft.com/office/powerpoint/2010/main" val="250304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Отчет по затраченному 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3" y="2232298"/>
            <a:ext cx="12391194" cy="4023709"/>
          </a:xfrm>
        </p:spPr>
      </p:pic>
    </p:spTree>
    <p:extLst>
      <p:ext uri="{BB962C8B-B14F-4D97-AF65-F5344CB8AC3E}">
        <p14:creationId xmlns:p14="http://schemas.microsoft.com/office/powerpoint/2010/main" val="24800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Отчет по рабочей нагрузке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74" y="1576021"/>
            <a:ext cx="9652052" cy="5624879"/>
          </a:xfrm>
        </p:spPr>
      </p:pic>
    </p:spTree>
    <p:extLst>
      <p:ext uri="{BB962C8B-B14F-4D97-AF65-F5344CB8AC3E}">
        <p14:creationId xmlns:p14="http://schemas.microsoft.com/office/powerpoint/2010/main" val="42525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8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1600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Плагины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Табель учета рабочего 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6" y="1528512"/>
            <a:ext cx="11499928" cy="5672388"/>
          </a:xfrm>
        </p:spPr>
      </p:pic>
    </p:spTree>
    <p:extLst>
      <p:ext uri="{BB962C8B-B14F-4D97-AF65-F5344CB8AC3E}">
        <p14:creationId xmlns:p14="http://schemas.microsoft.com/office/powerpoint/2010/main" val="30700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/>
          <a:lstStyle/>
          <a:p>
            <a:pPr algn="l"/>
            <a:r>
              <a:rPr lang="ru-RU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Достоинства</a:t>
            </a:r>
            <a:endParaRPr lang="en-US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Достоинства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Не будет </a:t>
            </a:r>
            <a:r>
              <a:rPr lang="en-US" sz="2800" dirty="0"/>
              <a:t>BAU </a:t>
            </a:r>
            <a:r>
              <a:rPr lang="ru-RU" sz="2800" dirty="0"/>
              <a:t>проблем (файл не сохраняется, комментарии «поехали» и т.д.)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Реализован гибки </a:t>
            </a:r>
            <a:r>
              <a:rPr lang="en-US" sz="2800" dirty="0"/>
              <a:t>ACL </a:t>
            </a:r>
            <a:r>
              <a:rPr lang="ru-RU" sz="2800" dirty="0"/>
              <a:t>(</a:t>
            </a:r>
            <a:r>
              <a:rPr lang="en-US" sz="2800" dirty="0"/>
              <a:t>Access Control List</a:t>
            </a:r>
            <a:r>
              <a:rPr lang="ru-RU" sz="2800" dirty="0"/>
              <a:t>)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Можно создать собственный бизнес процесс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Окно задачи и доска – гибко настраиваются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Интеграция с сервисами/программами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Множество </a:t>
            </a:r>
            <a:r>
              <a:rPr lang="ru-RU" sz="2800" dirty="0" smtClean="0"/>
              <a:t>расширений/плагинов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107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1600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Недостатки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Недостатки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Как добавлять/заводить задачи в </a:t>
            </a:r>
            <a:r>
              <a:rPr lang="en-US" sz="2800" dirty="0"/>
              <a:t>Jira</a:t>
            </a:r>
            <a:r>
              <a:rPr lang="ru-RU" sz="2800" dirty="0"/>
              <a:t>?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Проблема распределения ресурсов, диаграмма </a:t>
            </a:r>
            <a:r>
              <a:rPr lang="ru-RU" sz="2800" dirty="0" err="1"/>
              <a:t>Гантта</a:t>
            </a:r>
            <a:endParaRPr lang="ru-RU" sz="2800" dirty="0"/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Вероятно в </a:t>
            </a:r>
            <a:r>
              <a:rPr lang="en-US" sz="2800" dirty="0"/>
              <a:t>Citi </a:t>
            </a:r>
            <a:r>
              <a:rPr lang="ru-RU" sz="2800" dirty="0"/>
              <a:t>старая </a:t>
            </a:r>
            <a:r>
              <a:rPr lang="en-US" sz="2800" dirty="0"/>
              <a:t>Jira</a:t>
            </a:r>
            <a:r>
              <a:rPr lang="ru-RU" sz="2800" dirty="0"/>
              <a:t> – это не позволит создавать несколько проектов (</a:t>
            </a:r>
            <a:r>
              <a:rPr lang="en-US" sz="2800" dirty="0"/>
              <a:t>web, email</a:t>
            </a:r>
            <a:r>
              <a:rPr lang="ru-RU" sz="2800" dirty="0"/>
              <a:t>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62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3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1600" cy="1800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Scrum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8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60" y="769473"/>
            <a:ext cx="2636748" cy="56392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58" y="769473"/>
            <a:ext cx="3574090" cy="56392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04" y="769473"/>
            <a:ext cx="2004234" cy="56392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8" y="769473"/>
            <a:ext cx="1280271" cy="5639289"/>
          </a:xfrm>
          <a:prstGeom prst="rect">
            <a:avLst/>
          </a:prstGeom>
        </p:spPr>
      </p:pic>
      <p:pic>
        <p:nvPicPr>
          <p:cNvPr id="14" name="Объект 1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0" y="769473"/>
            <a:ext cx="1790855" cy="5639289"/>
          </a:xfrm>
        </p:spPr>
      </p:pic>
    </p:spTree>
    <p:extLst>
      <p:ext uri="{BB962C8B-B14F-4D97-AF65-F5344CB8AC3E}">
        <p14:creationId xmlns:p14="http://schemas.microsoft.com/office/powerpoint/2010/main" val="25277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" y="342900"/>
            <a:ext cx="12089130" cy="6515100"/>
          </a:xfrm>
        </p:spPr>
      </p:pic>
    </p:spTree>
    <p:extLst>
      <p:ext uri="{BB962C8B-B14F-4D97-AF65-F5344CB8AC3E}">
        <p14:creationId xmlns:p14="http://schemas.microsoft.com/office/powerpoint/2010/main" val="21123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Владелец продукта </a:t>
            </a:r>
            <a:r>
              <a:rPr lang="ru-RU" dirty="0" smtClean="0"/>
              <a:t>(</a:t>
            </a:r>
            <a:r>
              <a:rPr lang="en-US" dirty="0" smtClean="0"/>
              <a:t>P</a:t>
            </a:r>
            <a:r>
              <a:rPr lang="ru-RU" dirty="0" err="1" smtClean="0"/>
              <a:t>roduct</a:t>
            </a:r>
            <a:r>
              <a:rPr lang="ru-RU" dirty="0" smtClean="0"/>
              <a:t> </a:t>
            </a:r>
            <a:r>
              <a:rPr lang="ru-RU" dirty="0" err="1"/>
              <a:t>owner</a:t>
            </a:r>
            <a:r>
              <a:rPr lang="ru-RU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/>
              <a:t>О</a:t>
            </a:r>
            <a:r>
              <a:rPr lang="ru-RU" sz="2800" dirty="0" smtClean="0"/>
              <a:t>пределяет </a:t>
            </a:r>
            <a:r>
              <a:rPr lang="ru-RU" sz="2800" dirty="0"/>
              <a:t>ход проекта, он может представлять внешнего заказчика. Владелец знает все о рынке и целевой аудитории. Он ставит приоритеты задачам. Результат работы команда представляет владельцу продукта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687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Scrum</a:t>
            </a:r>
            <a:r>
              <a:rPr lang="ru-RU" dirty="0"/>
              <a:t>-мастер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800" dirty="0"/>
              <a:t>Человек, который организует работу. Это не управленческая должность, и он не раздает указания. Его задачи: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Вести собрания;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Устранять препятствия в работе (если команде мешает перфоратор в соседнем офисе, мастер ищет выход);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Замечать и вытаскивать на поверхность скрытые проблемы;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Отвечать за соблюдение методологии;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Следить за статусом задач.</a:t>
            </a:r>
          </a:p>
        </p:txBody>
      </p:sp>
    </p:spTree>
    <p:extLst>
      <p:ext uri="{BB962C8B-B14F-4D97-AF65-F5344CB8AC3E}">
        <p14:creationId xmlns:p14="http://schemas.microsoft.com/office/powerpoint/2010/main" val="36639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.xml><?xml version="1.0" encoding="utf-8"?>
<customUI xmlns="http://schemas.microsoft.com/office/2006/01/customui">
  <ribbon>
    <tabs>
      <tab id="CustomTab2" label="Citi Approved Templates" insertBeforeQ="TabHome">
        <group id="CustomGroup2" label="Click NEW to use Citi Approved Templates">
          <control idQ="FileNew" visible="true" size="large"/>
        </group>
      </tab>
    </tabs>
  </ribbon>
</customUI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XMLData TextToDisplay="RightsWATCHMark">8|CITI-No PII-Internal|{00000000-0000-0000-0000-000000000000}</XMLData>
</file>

<file path=customXml/item2.xml><?xml version="1.0" encoding="utf-8"?>
<XMLData TextToDisplay="%EMAILADDRESS%">nb85492@imceu.eu.ssmb.com</XMLData>
</file>

<file path=customXml/item3.xml><?xml version="1.0" encoding="utf-8"?>
<XMLData TextToDisplay="%USERNAME%">nb85492</XMLData>
</file>

<file path=customXml/item4.xml><?xml version="1.0" encoding="utf-8"?>
<XMLData TextToDisplay="%HOSTNAME%">LEDCMEW085756.eur.nsroot.net</XMLData>
</file>

<file path=customXml/item5.xml><?xml version="1.0" encoding="utf-8"?>
<XMLData TextToDisplay="%CLASSIFICATIONDATETIME%">15:29 03/08/2018</XMLData>
</file>

<file path=customXml/item6.xml><?xml version="1.0" encoding="utf-8"?>
<XMLData TextToDisplay="%DOCUMENTGUID%">{00000000-0000-0000-0000-000000000000}</XMLData>
</file>

<file path=customXml/itemProps1.xml><?xml version="1.0" encoding="utf-8"?>
<ds:datastoreItem xmlns:ds="http://schemas.openxmlformats.org/officeDocument/2006/customXml" ds:itemID="{08364229-C83B-4AD0-9D00-58F6B2B85DAE}">
  <ds:schemaRefs/>
</ds:datastoreItem>
</file>

<file path=customXml/itemProps2.xml><?xml version="1.0" encoding="utf-8"?>
<ds:datastoreItem xmlns:ds="http://schemas.openxmlformats.org/officeDocument/2006/customXml" ds:itemID="{79C974AC-7D19-40D2-943F-A171845D985B}">
  <ds:schemaRefs/>
</ds:datastoreItem>
</file>

<file path=customXml/itemProps3.xml><?xml version="1.0" encoding="utf-8"?>
<ds:datastoreItem xmlns:ds="http://schemas.openxmlformats.org/officeDocument/2006/customXml" ds:itemID="{EBFA70DA-B03A-4643-8E0F-E47BEC6FDFAA}">
  <ds:schemaRefs/>
</ds:datastoreItem>
</file>

<file path=customXml/itemProps4.xml><?xml version="1.0" encoding="utf-8"?>
<ds:datastoreItem xmlns:ds="http://schemas.openxmlformats.org/officeDocument/2006/customXml" ds:itemID="{0D0E500A-56B0-4C3E-9BC1-DA1DED51C864}">
  <ds:schemaRefs/>
</ds:datastoreItem>
</file>

<file path=customXml/itemProps5.xml><?xml version="1.0" encoding="utf-8"?>
<ds:datastoreItem xmlns:ds="http://schemas.openxmlformats.org/officeDocument/2006/customXml" ds:itemID="{B48334E2-AB93-444A-BC60-83A1784350AC}">
  <ds:schemaRefs/>
</ds:datastoreItem>
</file>

<file path=customXml/itemProps6.xml><?xml version="1.0" encoding="utf-8"?>
<ds:datastoreItem xmlns:ds="http://schemas.openxmlformats.org/officeDocument/2006/customXml" ds:itemID="{4AD09883-BD4D-4EDF-A41A-6AA398FB9A6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</TotalTime>
  <Words>421</Words>
  <Application>Microsoft Office PowerPoint</Application>
  <PresentationFormat>Произвольный</PresentationFormat>
  <Paragraphs>58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Bookman Old Style</vt:lpstr>
      <vt:lpstr>Calibri</vt:lpstr>
      <vt:lpstr>Wingdings</vt:lpstr>
      <vt:lpstr>1_blank</vt:lpstr>
      <vt:lpstr>Содержание  Методологии     Scrum     Kanban Jira     Отчеты     Плагины        Достоинства     Недостатки</vt:lpstr>
      <vt:lpstr>Методологии</vt:lpstr>
      <vt:lpstr>Презентация PowerPoint</vt:lpstr>
      <vt:lpstr>Презентация PowerPoint</vt:lpstr>
      <vt:lpstr>Scrum</vt:lpstr>
      <vt:lpstr>Презентация PowerPoint</vt:lpstr>
      <vt:lpstr>Презентация PowerPoint</vt:lpstr>
      <vt:lpstr>Владелец продукта (Product owner)</vt:lpstr>
      <vt:lpstr>Scrum-мастер</vt:lpstr>
      <vt:lpstr>Спринт состоит</vt:lpstr>
      <vt:lpstr>Daily Meeting</vt:lpstr>
      <vt:lpstr>Kanban</vt:lpstr>
      <vt:lpstr>Презентация PowerPoint</vt:lpstr>
      <vt:lpstr>Презентация PowerPoint</vt:lpstr>
      <vt:lpstr>Презентация PowerPoint</vt:lpstr>
      <vt:lpstr>Презентация PowerPoint</vt:lpstr>
      <vt:lpstr>Jira</vt:lpstr>
      <vt:lpstr>Бизнес процесс</vt:lpstr>
      <vt:lpstr>Задача</vt:lpstr>
      <vt:lpstr>Бэклог</vt:lpstr>
      <vt:lpstr>Доска Kanban</vt:lpstr>
      <vt:lpstr>Цвет карточек</vt:lpstr>
      <vt:lpstr>Дорожки</vt:lpstr>
      <vt:lpstr>Фильтры JQL</vt:lpstr>
      <vt:lpstr>Учет времени</vt:lpstr>
      <vt:lpstr>Отчеты</vt:lpstr>
      <vt:lpstr>Отчет в виде круговой диаграммы</vt:lpstr>
      <vt:lpstr>Отчет по затраченному времени</vt:lpstr>
      <vt:lpstr>Отчет по рабочей нагрузке</vt:lpstr>
      <vt:lpstr>Плагины</vt:lpstr>
      <vt:lpstr>Табель учета рабочего времени</vt:lpstr>
      <vt:lpstr>Достоинства</vt:lpstr>
      <vt:lpstr>Достоинства</vt:lpstr>
      <vt:lpstr>Недостатки</vt:lpstr>
      <vt:lpstr>Недостатки</vt:lpstr>
    </vt:vector>
  </TitlesOfParts>
  <Company>Citigroup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Biryukov, Nikolay [GCB]</dc:creator>
  <cp:lastModifiedBy>Николай Бирюков</cp:lastModifiedBy>
  <cp:revision>75</cp:revision>
  <dcterms:created xsi:type="dcterms:W3CDTF">2018-08-03T14:33:23Z</dcterms:created>
  <dcterms:modified xsi:type="dcterms:W3CDTF">2018-08-19T12:40:29Z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8|CITI-No PII-Internal|{00000000-0000-0000-0000-000000000000}</vt:lpwstr>
  </property>
</Properties>
</file>